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Lst>
  <p:sldIdLst>
    <p:sldId id="256" r:id="rId5"/>
    <p:sldId id="257" r:id="rId6"/>
    <p:sldId id="258" r:id="rId7"/>
    <p:sldId id="288" r:id="rId8"/>
    <p:sldId id="259" r:id="rId9"/>
    <p:sldId id="290" r:id="rId10"/>
    <p:sldId id="291" r:id="rId11"/>
    <p:sldId id="275" r:id="rId12"/>
    <p:sldId id="274" r:id="rId13"/>
    <p:sldId id="280" r:id="rId14"/>
    <p:sldId id="279" r:id="rId15"/>
    <p:sldId id="292" r:id="rId16"/>
    <p:sldId id="295" r:id="rId17"/>
    <p:sldId id="293" r:id="rId18"/>
    <p:sldId id="296" r:id="rId19"/>
    <p:sldId id="294" r:id="rId20"/>
    <p:sldId id="297" r:id="rId21"/>
    <p:sldId id="277" r:id="rId22"/>
    <p:sldId id="278" r:id="rId23"/>
    <p:sldId id="298" r:id="rId24"/>
    <p:sldId id="299" r:id="rId25"/>
    <p:sldId id="301" r:id="rId26"/>
    <p:sldId id="302" r:id="rId27"/>
    <p:sldId id="304" r:id="rId28"/>
    <p:sldId id="305" r:id="rId29"/>
    <p:sldId id="300" r:id="rId30"/>
    <p:sldId id="306" r:id="rId31"/>
    <p:sldId id="30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C8585-B024-4E95-B6C1-98E59D21C7CA}" v="408" dt="2022-07-19T18:59:58.772"/>
    <p1510:client id="{11BC7AEB-B0F0-4041-A998-8FD294CAB548}" v="90" dt="2022-07-19T19:24:07.884"/>
    <p1510:client id="{1319E036-750B-4855-9B91-C3EE5EE91C26}" v="259" dt="2022-07-20T05:43:14.692"/>
    <p1510:client id="{4E3B06D7-6D32-48C1-BDA1-D154E0EF3208}" v="164" dt="2022-07-20T03:36:45.162"/>
    <p1510:client id="{52013290-E388-45B5-A5E4-94CEDB882157}" v="76" dt="2022-07-20T15:06:56.632"/>
    <p1510:client id="{54044EF4-7B73-4675-A7A2-B18396BAB124}" v="60" dt="2022-07-20T00:05:42.541"/>
    <p1510:client id="{5FF0F14B-6119-40AB-AC90-F16E9253CC74}" v="27" dt="2022-07-20T02:16:08.402"/>
    <p1510:client id="{658AAC80-07F7-F08B-C781-A5858190171A}" v="8" dt="2022-07-20T12:05:57.538"/>
    <p1510:client id="{69B38129-C55E-483E-9D70-44A47895D74F}" v="1" dt="2022-07-20T14:22:53.746"/>
    <p1510:client id="{7EE7464F-2676-BD1F-1E95-9B7DB6CD6AB3}" v="51" dt="2022-07-20T15:06:43.987"/>
    <p1510:client id="{B04F4CFA-C71B-4F5B-9FE9-54F11EEB49B1}" v="3" dt="2022-07-19T19:26:12.972"/>
    <p1510:client id="{C5A4759C-A9B7-45F6-A834-8A69DD026295}" v="50" dt="2022-07-19T18:06:37.283"/>
    <p1510:client id="{E3DCDBD0-6BAE-453F-98C2-953A59120869}" v="38" dt="2022-07-20T01:54:17.212"/>
    <p1510:client id="{E804EFD1-6DF5-4ABA-967D-8596728DC0D1}" v="6" dt="2022-07-20T02:56:39.8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27-Jul-22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744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dirty="0"/>
              <a:t>27-Jul-22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22882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F7E3A-B166-407D-9866-32884E7D5B37}" type="datetimeFigureOut">
              <a:rPr lang="en-US" dirty="0"/>
              <a:t>27-Jul-22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45360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dirty="0"/>
              <a:t>27-Jul-22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1415145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27-Jul-22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468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B4D41-86C1-4908-B66A-0B50CEB3BF29}" type="datetimeFigureOut">
              <a:rPr lang="en-US" dirty="0"/>
              <a:t>27-Jul-22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56218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426E2C-56C1-4E0D-A793-0088A7FDD37E}" type="datetimeFigureOut">
              <a:rPr lang="en-US" dirty="0"/>
              <a:t>27-Jul-22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2042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27-Jul-22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1371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27-Jul-22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04430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27-Jul-22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8773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27-Jul-22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0138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27-Jul-22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04807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sychiatry.org/patients-families/what-is-mental-illness#:%7E:text=Mental%20illnesses%20are%20health%20conditions,nothing%20to%20be%20ashamed%20of" TargetMode="External"/><Relationship Id="rId2" Type="http://schemas.openxmlformats.org/officeDocument/2006/relationships/hyperlink" Target="Https://Psychiatry.Org/Patients-Families/What-Is-Mental-Illness#:~:text=Mental%20illnesses%20are%20health%20conditions,Nothing%20to%20be%20ashamed%20of" TargetMode="External"/><Relationship Id="rId1" Type="http://schemas.openxmlformats.org/officeDocument/2006/relationships/slideLayout" Target="../slideLayouts/slideLayout2.xml"/><Relationship Id="rId4" Type="http://schemas.openxmlformats.org/officeDocument/2006/relationships/hyperlink" Target="https://www.ukessays.com/essays/social-work/mental-health-policy-thesis-statement-social-work-essay.ph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Link"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8C0B-21E5-9DD4-0F83-E1A196FA4183}"/>
              </a:ext>
            </a:extLst>
          </p:cNvPr>
          <p:cNvSpPr>
            <a:spLocks noGrp="1"/>
          </p:cNvSpPr>
          <p:nvPr>
            <p:ph type="ctrTitle"/>
          </p:nvPr>
        </p:nvSpPr>
        <p:spPr>
          <a:xfrm>
            <a:off x="1583162" y="260550"/>
            <a:ext cx="9862077" cy="1015663"/>
          </a:xfrm>
        </p:spPr>
        <p:txBody>
          <a:bodyPr>
            <a:normAutofit/>
          </a:bodyPr>
          <a:lstStyle/>
          <a:p>
            <a:pPr algn="ctr">
              <a:lnSpc>
                <a:spcPct val="90000"/>
              </a:lnSpc>
            </a:pPr>
            <a:r>
              <a:rPr lang="en-US" sz="3200" b="1" dirty="0">
                <a:latin typeface="Calibri (Body)"/>
              </a:rPr>
              <a:t>Proposing Mental-Health Intervention Strategies based on Client Intake Form Data​</a:t>
            </a:r>
          </a:p>
        </p:txBody>
      </p:sp>
      <p:sp>
        <p:nvSpPr>
          <p:cNvPr id="3" name="Subtitle 2">
            <a:extLst>
              <a:ext uri="{FF2B5EF4-FFF2-40B4-BE49-F238E27FC236}">
                <a16:creationId xmlns:a16="http://schemas.microsoft.com/office/drawing/2014/main" id="{1CFE3FF7-D28D-B6F6-73FA-53A51BEACACB}"/>
              </a:ext>
            </a:extLst>
          </p:cNvPr>
          <p:cNvSpPr>
            <a:spLocks noGrp="1"/>
          </p:cNvSpPr>
          <p:nvPr>
            <p:ph type="subTitle" idx="1"/>
          </p:nvPr>
        </p:nvSpPr>
        <p:spPr>
          <a:xfrm>
            <a:off x="3042933" y="3975086"/>
            <a:ext cx="6106134" cy="2181874"/>
          </a:xfrm>
        </p:spPr>
        <p:txBody>
          <a:bodyPr>
            <a:noAutofit/>
          </a:bodyPr>
          <a:lstStyle/>
          <a:p>
            <a:pPr algn="ctr">
              <a:lnSpc>
                <a:spcPct val="100000"/>
              </a:lnSpc>
            </a:pPr>
            <a:r>
              <a:rPr lang="en-US" sz="2000" b="1" u="sng" dirty="0">
                <a:solidFill>
                  <a:schemeClr val="tx1"/>
                </a:solidFill>
                <a:latin typeface="+mn-lt"/>
              </a:rPr>
              <a:t>Group Members</a:t>
            </a:r>
          </a:p>
          <a:p>
            <a:pPr algn="ctr">
              <a:lnSpc>
                <a:spcPct val="100000"/>
              </a:lnSpc>
            </a:pPr>
            <a:r>
              <a:rPr lang="en-US" sz="2000" b="1" dirty="0">
                <a:solidFill>
                  <a:schemeClr val="tx1"/>
                </a:solidFill>
                <a:latin typeface="+mn-lt"/>
              </a:rPr>
              <a:t>Priyanka </a:t>
            </a:r>
            <a:r>
              <a:rPr lang="en-US" sz="2000" b="1" dirty="0" err="1">
                <a:solidFill>
                  <a:schemeClr val="tx1"/>
                </a:solidFill>
                <a:latin typeface="+mn-lt"/>
              </a:rPr>
              <a:t>Ghetiya</a:t>
            </a:r>
            <a:r>
              <a:rPr lang="en-US" sz="2000" b="1" dirty="0">
                <a:solidFill>
                  <a:schemeClr val="tx1"/>
                </a:solidFill>
                <a:latin typeface="+mn-lt"/>
              </a:rPr>
              <a:t> (0779258)</a:t>
            </a:r>
          </a:p>
          <a:p>
            <a:pPr algn="ctr">
              <a:lnSpc>
                <a:spcPct val="100000"/>
              </a:lnSpc>
            </a:pPr>
            <a:r>
              <a:rPr lang="en-US" sz="2000" b="1" dirty="0" err="1">
                <a:solidFill>
                  <a:schemeClr val="tx1"/>
                </a:solidFill>
                <a:latin typeface="+mn-lt"/>
              </a:rPr>
              <a:t>Digvijaysinh</a:t>
            </a:r>
            <a:r>
              <a:rPr lang="en-US" sz="2000" b="1" dirty="0">
                <a:solidFill>
                  <a:schemeClr val="tx1"/>
                </a:solidFill>
                <a:latin typeface="+mn-lt"/>
              </a:rPr>
              <a:t> Desai (0776134)</a:t>
            </a:r>
          </a:p>
          <a:p>
            <a:pPr algn="ctr">
              <a:lnSpc>
                <a:spcPct val="100000"/>
              </a:lnSpc>
            </a:pPr>
            <a:r>
              <a:rPr lang="en-US" sz="2000" b="1" dirty="0">
                <a:solidFill>
                  <a:schemeClr val="tx1"/>
                </a:solidFill>
                <a:latin typeface="+mn-lt"/>
              </a:rPr>
              <a:t>Ravinder Singh (0782184)</a:t>
            </a:r>
          </a:p>
          <a:p>
            <a:pPr algn="ctr">
              <a:lnSpc>
                <a:spcPct val="100000"/>
              </a:lnSpc>
            </a:pPr>
            <a:r>
              <a:rPr lang="en-US" sz="2000" b="1" dirty="0">
                <a:solidFill>
                  <a:schemeClr val="tx1"/>
                </a:solidFill>
                <a:latin typeface="+mn-lt"/>
              </a:rPr>
              <a:t>Parth Bhupendrabhai Sheth (0781634)</a:t>
            </a:r>
          </a:p>
        </p:txBody>
      </p:sp>
      <p:pic>
        <p:nvPicPr>
          <p:cNvPr id="6" name="Picture 5" descr="Logo&#10;&#10;Description automatically generated">
            <a:extLst>
              <a:ext uri="{FF2B5EF4-FFF2-40B4-BE49-F238E27FC236}">
                <a16:creationId xmlns:a16="http://schemas.microsoft.com/office/drawing/2014/main" id="{E54085CE-CF5F-A414-257D-D240806B3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22" y="1590861"/>
            <a:ext cx="2867425" cy="1231692"/>
          </a:xfrm>
          <a:prstGeom prst="rect">
            <a:avLst/>
          </a:prstGeom>
        </p:spPr>
      </p:pic>
      <p:pic>
        <p:nvPicPr>
          <p:cNvPr id="1026" name="Picture 2" descr="Start HERE | St. Clair College">
            <a:extLst>
              <a:ext uri="{FF2B5EF4-FFF2-40B4-BE49-F238E27FC236}">
                <a16:creationId xmlns:a16="http://schemas.microsoft.com/office/drawing/2014/main" id="{50A0137F-12FC-B6CE-F9DE-64DA1F34D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749" y="1590860"/>
            <a:ext cx="2374731" cy="12467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927DBB5-109C-0C58-6EC4-8E4CF163A7F4}"/>
              </a:ext>
            </a:extLst>
          </p:cNvPr>
          <p:cNvSpPr txBox="1"/>
          <p:nvPr/>
        </p:nvSpPr>
        <p:spPr>
          <a:xfrm>
            <a:off x="1583162" y="3004744"/>
            <a:ext cx="2257318" cy="1015663"/>
          </a:xfrm>
          <a:prstGeom prst="rect">
            <a:avLst/>
          </a:prstGeom>
          <a:noFill/>
        </p:spPr>
        <p:txBody>
          <a:bodyPr wrap="square" rtlCol="0">
            <a:spAutoFit/>
          </a:bodyPr>
          <a:lstStyle/>
          <a:p>
            <a:pPr algn="ctr"/>
            <a:r>
              <a:rPr lang="en-US" sz="2000" b="1" dirty="0"/>
              <a:t>Mr. Umair Durrani</a:t>
            </a:r>
          </a:p>
          <a:p>
            <a:pPr algn="ctr"/>
            <a:r>
              <a:rPr lang="en-US" sz="2000" b="1" dirty="0"/>
              <a:t>Professor, </a:t>
            </a:r>
          </a:p>
          <a:p>
            <a:pPr algn="ctr"/>
            <a:r>
              <a:rPr lang="en-US" sz="2000" b="1" dirty="0"/>
              <a:t>St. Clair College</a:t>
            </a:r>
          </a:p>
        </p:txBody>
      </p:sp>
      <p:sp>
        <p:nvSpPr>
          <p:cNvPr id="9" name="TextBox 8">
            <a:extLst>
              <a:ext uri="{FF2B5EF4-FFF2-40B4-BE49-F238E27FC236}">
                <a16:creationId xmlns:a16="http://schemas.microsoft.com/office/drawing/2014/main" id="{57206FAA-B758-2781-7930-7FC8CAC4C50F}"/>
              </a:ext>
            </a:extLst>
          </p:cNvPr>
          <p:cNvSpPr txBox="1"/>
          <p:nvPr/>
        </p:nvSpPr>
        <p:spPr>
          <a:xfrm>
            <a:off x="8351522" y="2792273"/>
            <a:ext cx="2867425" cy="1015663"/>
          </a:xfrm>
          <a:prstGeom prst="rect">
            <a:avLst/>
          </a:prstGeom>
          <a:noFill/>
        </p:spPr>
        <p:txBody>
          <a:bodyPr wrap="square" rtlCol="0">
            <a:spAutoFit/>
          </a:bodyPr>
          <a:lstStyle/>
          <a:p>
            <a:pPr algn="ctr"/>
            <a:r>
              <a:rPr lang="en-US" sz="2000" b="1" dirty="0"/>
              <a:t>Mrs. Emmanuella Michel</a:t>
            </a:r>
          </a:p>
          <a:p>
            <a:pPr algn="ctr"/>
            <a:r>
              <a:rPr lang="en-US" sz="2000" b="1" dirty="0"/>
              <a:t>Founder and CEO,</a:t>
            </a:r>
          </a:p>
          <a:p>
            <a:pPr algn="ctr"/>
            <a:r>
              <a:rPr lang="en-US" sz="2000" b="1" dirty="0" err="1"/>
              <a:t>CogniXR</a:t>
            </a:r>
            <a:r>
              <a:rPr lang="en-US" sz="2000" b="1" dirty="0"/>
              <a:t> Health</a:t>
            </a:r>
          </a:p>
        </p:txBody>
      </p:sp>
      <p:sp>
        <p:nvSpPr>
          <p:cNvPr id="5" name="TextBox 4">
            <a:extLst>
              <a:ext uri="{FF2B5EF4-FFF2-40B4-BE49-F238E27FC236}">
                <a16:creationId xmlns:a16="http://schemas.microsoft.com/office/drawing/2014/main" id="{CFD40FEC-86C4-396E-D702-3090EEB24709}"/>
              </a:ext>
            </a:extLst>
          </p:cNvPr>
          <p:cNvSpPr txBox="1"/>
          <p:nvPr/>
        </p:nvSpPr>
        <p:spPr>
          <a:xfrm>
            <a:off x="4617719" y="1883541"/>
            <a:ext cx="2867425" cy="646331"/>
          </a:xfrm>
          <a:prstGeom prst="rect">
            <a:avLst/>
          </a:prstGeom>
          <a:noFill/>
        </p:spPr>
        <p:txBody>
          <a:bodyPr wrap="square" rtlCol="0">
            <a:spAutoFit/>
          </a:bodyPr>
          <a:lstStyle/>
          <a:p>
            <a:pPr algn="ctr"/>
            <a:r>
              <a:rPr lang="en-US" sz="3600" b="1" dirty="0"/>
              <a:t>GROUP - 4</a:t>
            </a:r>
          </a:p>
        </p:txBody>
      </p:sp>
    </p:spTree>
    <p:extLst>
      <p:ext uri="{BB962C8B-B14F-4D97-AF65-F5344CB8AC3E}">
        <p14:creationId xmlns:p14="http://schemas.microsoft.com/office/powerpoint/2010/main" val="3476657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76072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B71EEF-8603-AAED-960F-C269B4091E77}"/>
              </a:ext>
            </a:extLst>
          </p:cNvPr>
          <p:cNvSpPr>
            <a:spLocks noGrp="1"/>
          </p:cNvSpPr>
          <p:nvPr>
            <p:ph type="title"/>
          </p:nvPr>
        </p:nvSpPr>
        <p:spPr>
          <a:xfrm>
            <a:off x="4646668" y="965200"/>
            <a:ext cx="6573262" cy="3602383"/>
          </a:xfrm>
        </p:spPr>
        <p:txBody>
          <a:bodyPr vert="horz" lIns="91440" tIns="45720" rIns="91440" bIns="45720" rtlCol="0" anchor="ctr">
            <a:normAutofit/>
          </a:bodyPr>
          <a:lstStyle/>
          <a:p>
            <a:endParaRPr lang="en-US" sz="8800">
              <a:solidFill>
                <a:srgbClr val="FFFFFF"/>
              </a:solidFill>
              <a:cs typeface="Calibri Light"/>
            </a:endParaRPr>
          </a:p>
          <a:p>
            <a:endParaRPr lang="en-US" sz="5400">
              <a:ea typeface="+mj-lt"/>
              <a:cs typeface="+mj-lt"/>
            </a:endParaRPr>
          </a:p>
          <a:p>
            <a:r>
              <a:rPr lang="en-US" sz="5400">
                <a:cs typeface="Calibri Light"/>
              </a:rPr>
              <a:t>Glimpse of the Analysis</a:t>
            </a:r>
          </a:p>
          <a:p>
            <a:endParaRPr lang="en-US" sz="5400">
              <a:cs typeface="Calibri Light"/>
            </a:endParaRPr>
          </a:p>
        </p:txBody>
      </p:sp>
    </p:spTree>
    <p:extLst>
      <p:ext uri="{BB962C8B-B14F-4D97-AF65-F5344CB8AC3E}">
        <p14:creationId xmlns:p14="http://schemas.microsoft.com/office/powerpoint/2010/main" val="27454265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bar chart&#10;&#10;Description automatically generated">
            <a:extLst>
              <a:ext uri="{FF2B5EF4-FFF2-40B4-BE49-F238E27FC236}">
                <a16:creationId xmlns:a16="http://schemas.microsoft.com/office/drawing/2014/main" id="{234BD235-44ED-0185-5989-779E46386160}"/>
              </a:ext>
            </a:extLst>
          </p:cNvPr>
          <p:cNvPicPr>
            <a:picLocks noGrp="1" noChangeAspect="1"/>
          </p:cNvPicPr>
          <p:nvPr>
            <p:ph idx="1"/>
          </p:nvPr>
        </p:nvPicPr>
        <p:blipFill>
          <a:blip r:embed="rId2"/>
          <a:stretch>
            <a:fillRect/>
          </a:stretch>
        </p:blipFill>
        <p:spPr>
          <a:xfrm>
            <a:off x="2014662" y="905933"/>
            <a:ext cx="8194679" cy="5039728"/>
          </a:xfrm>
          <a:prstGeom prst="rect">
            <a:avLst/>
          </a:prstGeom>
        </p:spPr>
      </p:pic>
    </p:spTree>
    <p:extLst>
      <p:ext uri="{BB962C8B-B14F-4D97-AF65-F5344CB8AC3E}">
        <p14:creationId xmlns:p14="http://schemas.microsoft.com/office/powerpoint/2010/main" val="1854466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10;&#10;Description automatically generated">
            <a:extLst>
              <a:ext uri="{FF2B5EF4-FFF2-40B4-BE49-F238E27FC236}">
                <a16:creationId xmlns:a16="http://schemas.microsoft.com/office/drawing/2014/main" id="{F7D1349C-8588-AD12-F508-3A39B12EB7AE}"/>
              </a:ext>
            </a:extLst>
          </p:cNvPr>
          <p:cNvPicPr>
            <a:picLocks noGrp="1" noChangeAspect="1"/>
          </p:cNvPicPr>
          <p:nvPr>
            <p:ph idx="1"/>
          </p:nvPr>
        </p:nvPicPr>
        <p:blipFill>
          <a:blip r:embed="rId2"/>
          <a:stretch>
            <a:fillRect/>
          </a:stretch>
        </p:blipFill>
        <p:spPr>
          <a:xfrm>
            <a:off x="1804542" y="905933"/>
            <a:ext cx="8614919" cy="5039728"/>
          </a:xfrm>
          <a:prstGeom prst="rect">
            <a:avLst/>
          </a:prstGeom>
        </p:spPr>
      </p:pic>
    </p:spTree>
    <p:extLst>
      <p:ext uri="{BB962C8B-B14F-4D97-AF65-F5344CB8AC3E}">
        <p14:creationId xmlns:p14="http://schemas.microsoft.com/office/powerpoint/2010/main" val="423244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Text&#10;&#10;Description automatically generated">
            <a:extLst>
              <a:ext uri="{FF2B5EF4-FFF2-40B4-BE49-F238E27FC236}">
                <a16:creationId xmlns:a16="http://schemas.microsoft.com/office/drawing/2014/main" id="{C5D7DCE6-6DF1-8049-2FB4-DE5BB6736D58}"/>
              </a:ext>
            </a:extLst>
          </p:cNvPr>
          <p:cNvPicPr>
            <a:picLocks noGrp="1" noChangeAspect="1"/>
          </p:cNvPicPr>
          <p:nvPr>
            <p:ph idx="1"/>
          </p:nvPr>
        </p:nvPicPr>
        <p:blipFill>
          <a:blip r:embed="rId2"/>
          <a:stretch>
            <a:fillRect/>
          </a:stretch>
        </p:blipFill>
        <p:spPr>
          <a:xfrm>
            <a:off x="2031251" y="905933"/>
            <a:ext cx="8161502" cy="5039728"/>
          </a:xfrm>
          <a:prstGeom prst="rect">
            <a:avLst/>
          </a:prstGeom>
        </p:spPr>
      </p:pic>
    </p:spTree>
    <p:extLst>
      <p:ext uri="{BB962C8B-B14F-4D97-AF65-F5344CB8AC3E}">
        <p14:creationId xmlns:p14="http://schemas.microsoft.com/office/powerpoint/2010/main" val="2124162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B26EB7B7-7BDF-EC2D-F68A-6E985AB767B1}"/>
              </a:ext>
            </a:extLst>
          </p:cNvPr>
          <p:cNvPicPr>
            <a:picLocks noGrp="1" noChangeAspect="1"/>
          </p:cNvPicPr>
          <p:nvPr>
            <p:ph idx="1"/>
          </p:nvPr>
        </p:nvPicPr>
        <p:blipFill>
          <a:blip r:embed="rId2"/>
          <a:stretch>
            <a:fillRect/>
          </a:stretch>
        </p:blipFill>
        <p:spPr>
          <a:xfrm>
            <a:off x="2031251" y="905933"/>
            <a:ext cx="8161502" cy="5039728"/>
          </a:xfrm>
          <a:prstGeom prst="rect">
            <a:avLst/>
          </a:prstGeom>
        </p:spPr>
      </p:pic>
    </p:spTree>
    <p:extLst>
      <p:ext uri="{BB962C8B-B14F-4D97-AF65-F5344CB8AC3E}">
        <p14:creationId xmlns:p14="http://schemas.microsoft.com/office/powerpoint/2010/main" val="2997273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bar chart&#10;&#10;Description automatically generated">
            <a:extLst>
              <a:ext uri="{FF2B5EF4-FFF2-40B4-BE49-F238E27FC236}">
                <a16:creationId xmlns:a16="http://schemas.microsoft.com/office/drawing/2014/main" id="{617B2184-593B-C863-DE3D-611B385E8ED3}"/>
              </a:ext>
            </a:extLst>
          </p:cNvPr>
          <p:cNvPicPr>
            <a:picLocks noGrp="1" noChangeAspect="1"/>
          </p:cNvPicPr>
          <p:nvPr>
            <p:ph idx="1"/>
          </p:nvPr>
        </p:nvPicPr>
        <p:blipFill>
          <a:blip r:embed="rId2"/>
          <a:stretch>
            <a:fillRect/>
          </a:stretch>
        </p:blipFill>
        <p:spPr>
          <a:xfrm>
            <a:off x="1997938" y="905933"/>
            <a:ext cx="8228127" cy="5039728"/>
          </a:xfrm>
          <a:prstGeom prst="rect">
            <a:avLst/>
          </a:prstGeom>
        </p:spPr>
      </p:pic>
    </p:spTree>
    <p:extLst>
      <p:ext uri="{BB962C8B-B14F-4D97-AF65-F5344CB8AC3E}">
        <p14:creationId xmlns:p14="http://schemas.microsoft.com/office/powerpoint/2010/main" val="423387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58">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Rectangle 6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Chart, bar chart&#10;&#10;Description automatically generated">
            <a:extLst>
              <a:ext uri="{FF2B5EF4-FFF2-40B4-BE49-F238E27FC236}">
                <a16:creationId xmlns:a16="http://schemas.microsoft.com/office/drawing/2014/main" id="{0228432C-EA51-1BBA-54CF-D3DD6A317C2F}"/>
              </a:ext>
            </a:extLst>
          </p:cNvPr>
          <p:cNvPicPr>
            <a:picLocks noGrp="1" noChangeAspect="1"/>
          </p:cNvPicPr>
          <p:nvPr>
            <p:ph idx="1"/>
          </p:nvPr>
        </p:nvPicPr>
        <p:blipFill>
          <a:blip r:embed="rId2"/>
          <a:stretch>
            <a:fillRect/>
          </a:stretch>
        </p:blipFill>
        <p:spPr>
          <a:xfrm>
            <a:off x="2014662" y="905933"/>
            <a:ext cx="8194679" cy="5039728"/>
          </a:xfrm>
          <a:prstGeom prst="rect">
            <a:avLst/>
          </a:prstGeom>
        </p:spPr>
      </p:pic>
    </p:spTree>
    <p:extLst>
      <p:ext uri="{BB962C8B-B14F-4D97-AF65-F5344CB8AC3E}">
        <p14:creationId xmlns:p14="http://schemas.microsoft.com/office/powerpoint/2010/main" val="2586817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B700C023-EC21-E04E-EA7B-4CD3C3D36128}"/>
              </a:ext>
            </a:extLst>
          </p:cNvPr>
          <p:cNvPicPr>
            <a:picLocks noGrp="1" noChangeAspect="1"/>
          </p:cNvPicPr>
          <p:nvPr>
            <p:ph idx="1"/>
          </p:nvPr>
        </p:nvPicPr>
        <p:blipFill>
          <a:blip r:embed="rId2"/>
          <a:stretch>
            <a:fillRect/>
          </a:stretch>
        </p:blipFill>
        <p:spPr>
          <a:xfrm>
            <a:off x="2014662" y="905933"/>
            <a:ext cx="8194679" cy="5039728"/>
          </a:xfrm>
          <a:prstGeom prst="rect">
            <a:avLst/>
          </a:prstGeom>
        </p:spPr>
      </p:pic>
    </p:spTree>
    <p:extLst>
      <p:ext uri="{BB962C8B-B14F-4D97-AF65-F5344CB8AC3E}">
        <p14:creationId xmlns:p14="http://schemas.microsoft.com/office/powerpoint/2010/main" val="823450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809A-7F77-132C-34B1-0639CBB719CC}"/>
              </a:ext>
            </a:extLst>
          </p:cNvPr>
          <p:cNvSpPr>
            <a:spLocks noGrp="1"/>
          </p:cNvSpPr>
          <p:nvPr>
            <p:ph type="title"/>
          </p:nvPr>
        </p:nvSpPr>
        <p:spPr/>
        <p:txBody>
          <a:bodyPr/>
          <a:lstStyle/>
          <a:p>
            <a:pPr algn="ctr"/>
            <a:r>
              <a:rPr lang="en-US">
                <a:cs typeface="Calibri Light"/>
              </a:rPr>
              <a:t>Future Work</a:t>
            </a:r>
          </a:p>
        </p:txBody>
      </p:sp>
      <p:sp>
        <p:nvSpPr>
          <p:cNvPr id="3" name="Content Placeholder 2">
            <a:extLst>
              <a:ext uri="{FF2B5EF4-FFF2-40B4-BE49-F238E27FC236}">
                <a16:creationId xmlns:a16="http://schemas.microsoft.com/office/drawing/2014/main" id="{8004F092-F7E4-EB1E-3EF7-D4727D21DD5B}"/>
              </a:ext>
            </a:extLst>
          </p:cNvPr>
          <p:cNvSpPr>
            <a:spLocks noGrp="1"/>
          </p:cNvSpPr>
          <p:nvPr>
            <p:ph idx="1"/>
          </p:nvPr>
        </p:nvSpPr>
        <p:spPr/>
        <p:txBody>
          <a:bodyPr vert="horz" lIns="91440" tIns="45720" rIns="91440" bIns="45720" rtlCol="0" anchor="t">
            <a:normAutofit/>
          </a:bodyPr>
          <a:lstStyle/>
          <a:p>
            <a:pPr>
              <a:buFont typeface="Wingdings" panose="020F0502020204030204" pitchFamily="34" charset="0"/>
              <a:buChar char="Ø"/>
            </a:pPr>
            <a:r>
              <a:rPr lang="en-US"/>
              <a:t>In future we can develop an API which can directly get input from the intake form data and can directly predict the diseases. </a:t>
            </a:r>
          </a:p>
          <a:p>
            <a:pPr>
              <a:buFont typeface="Wingdings" panose="020F0502020204030204" pitchFamily="34" charset="0"/>
              <a:buChar char="Ø"/>
            </a:pPr>
            <a:r>
              <a:rPr lang="en-US"/>
              <a:t>We can enhance this project with Audio and Video as well</a:t>
            </a:r>
            <a:endParaRPr lang="en-US">
              <a:cs typeface="Calibri" panose="020F0502020204030204"/>
            </a:endParaRPr>
          </a:p>
          <a:p>
            <a:pPr>
              <a:buFont typeface="Wingdings" panose="020F0502020204030204" pitchFamily="34" charset="0"/>
              <a:buChar char="Ø"/>
            </a:pPr>
            <a:r>
              <a:rPr lang="en-US"/>
              <a:t>Speech to Text can also be added so that one doesn’t need to fill out the whole form and we can get the voice modulated answers. </a:t>
            </a:r>
            <a:endParaRPr lang="en-US">
              <a:cs typeface="Calibri" panose="020F0502020204030204"/>
            </a:endParaRPr>
          </a:p>
        </p:txBody>
      </p:sp>
    </p:spTree>
    <p:extLst>
      <p:ext uri="{BB962C8B-B14F-4D97-AF65-F5344CB8AC3E}">
        <p14:creationId xmlns:p14="http://schemas.microsoft.com/office/powerpoint/2010/main" val="4000157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75127-8595-29ED-4A97-B4CA5EC4EACC}"/>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F529E5E8-B27F-772E-5712-21BE5F8CE96F}"/>
              </a:ext>
            </a:extLst>
          </p:cNvPr>
          <p:cNvSpPr>
            <a:spLocks noGrp="1"/>
          </p:cNvSpPr>
          <p:nvPr>
            <p:ph idx="1"/>
          </p:nvPr>
        </p:nvSpPr>
        <p:spPr/>
        <p:txBody>
          <a:bodyPr vert="horz" lIns="91440" tIns="45720" rIns="91440" bIns="45720" rtlCol="0" anchor="t">
            <a:normAutofit/>
          </a:bodyPr>
          <a:lstStyle/>
          <a:p>
            <a:pPr>
              <a:buFont typeface="Wingdings" panose="020F0502020204030204" pitchFamily="34" charset="0"/>
              <a:buChar char="Ø"/>
            </a:pPr>
            <a:r>
              <a:rPr lang="en-US" i="1">
                <a:ea typeface="+mn-lt"/>
                <a:cs typeface="+mn-lt"/>
              </a:rPr>
              <a:t>What is Mental Illness?</a:t>
            </a:r>
            <a:r>
              <a:rPr lang="en-US">
                <a:ea typeface="+mn-lt"/>
                <a:cs typeface="+mn-lt"/>
              </a:rPr>
              <a:t> (2016, August 14). </a:t>
            </a:r>
            <a:r>
              <a:rPr lang="en-US">
                <a:ea typeface="+mn-lt"/>
                <a:cs typeface="+mn-lt"/>
                <a:hlinkClick r:id="rId2"/>
              </a:rPr>
              <a:t>Https://Psychiatry.Org/Patients-Families/What-Is-Mental-Illness#:~:text=Mental%20illnesses%20are%20health%20conditions,Nothing%20to%20be%20ashamed%20of</a:t>
            </a:r>
            <a:r>
              <a:rPr lang="en-US">
                <a:ea typeface="+mn-lt"/>
                <a:cs typeface="+mn-lt"/>
              </a:rPr>
              <a:t>. </a:t>
            </a:r>
            <a:r>
              <a:rPr lang="en-US">
                <a:ea typeface="+mn-lt"/>
                <a:cs typeface="+mn-lt"/>
                <a:hlinkClick r:id="rId3"/>
              </a:rPr>
              <a:t>https://psychiatry.org/patients-families/what-is-mental-illness#:%7E:text=Mental%20illnesses%20are%20health%20conditions,nothing%20to%20be%20ashamed%20of</a:t>
            </a:r>
            <a:r>
              <a:rPr lang="en-US">
                <a:ea typeface="+mn-lt"/>
                <a:cs typeface="+mn-lt"/>
              </a:rPr>
              <a:t>.</a:t>
            </a:r>
            <a:endParaRPr lang="en-US">
              <a:cs typeface="Calibri"/>
            </a:endParaRPr>
          </a:p>
          <a:p>
            <a:pPr>
              <a:buFont typeface="Wingdings" panose="020F0502020204030204" pitchFamily="34" charset="0"/>
              <a:buChar char="Ø"/>
            </a:pPr>
            <a:r>
              <a:rPr lang="en-US">
                <a:ea typeface="+mn-lt"/>
                <a:cs typeface="+mn-lt"/>
                <a:hlinkClick r:id="rId4"/>
              </a:rPr>
              <a:t>https://www.ukessays.com/essays/social-work/mental-health-policy-thesis-statement-social-work-essay.php</a:t>
            </a:r>
            <a:endParaRPr lang="en-US">
              <a:cs typeface="Calibri"/>
            </a:endParaRPr>
          </a:p>
          <a:p>
            <a:pPr>
              <a:buFont typeface="Wingdings" panose="020F0502020204030204" pitchFamily="34" charset="0"/>
              <a:buChar char="Ø"/>
            </a:pPr>
            <a:endParaRPr lang="en-US">
              <a:cs typeface="Calibri"/>
            </a:endParaRPr>
          </a:p>
          <a:p>
            <a:endParaRPr lang="en-US">
              <a:cs typeface="Calibri"/>
            </a:endParaRPr>
          </a:p>
        </p:txBody>
      </p:sp>
    </p:spTree>
    <p:extLst>
      <p:ext uri="{BB962C8B-B14F-4D97-AF65-F5344CB8AC3E}">
        <p14:creationId xmlns:p14="http://schemas.microsoft.com/office/powerpoint/2010/main" val="221925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E0FDF-1173-A0F1-5A09-5E487A3B0DA4}"/>
              </a:ext>
            </a:extLst>
          </p:cNvPr>
          <p:cNvSpPr>
            <a:spLocks noGrp="1"/>
          </p:cNvSpPr>
          <p:nvPr>
            <p:ph type="title"/>
          </p:nvPr>
        </p:nvSpPr>
        <p:spPr>
          <a:xfrm>
            <a:off x="1520475" y="-2570"/>
            <a:ext cx="9486690" cy="1550419"/>
          </a:xfrm>
        </p:spPr>
        <p:txBody>
          <a:bodyPr/>
          <a:lstStyle/>
          <a:p>
            <a:pPr algn="ctr"/>
            <a:r>
              <a:rPr lang="en-US" dirty="0">
                <a:latin typeface="+mn-lt"/>
              </a:rPr>
              <a:t>Table of Contents</a:t>
            </a:r>
            <a:endParaRPr lang="en-US" dirty="0"/>
          </a:p>
        </p:txBody>
      </p:sp>
      <p:sp>
        <p:nvSpPr>
          <p:cNvPr id="3" name="Content Placeholder 2">
            <a:extLst>
              <a:ext uri="{FF2B5EF4-FFF2-40B4-BE49-F238E27FC236}">
                <a16:creationId xmlns:a16="http://schemas.microsoft.com/office/drawing/2014/main" id="{0EFEF9EB-5EF6-F23A-F486-573B65FB6AB3}"/>
              </a:ext>
            </a:extLst>
          </p:cNvPr>
          <p:cNvSpPr>
            <a:spLocks noGrp="1"/>
          </p:cNvSpPr>
          <p:nvPr>
            <p:ph idx="1"/>
          </p:nvPr>
        </p:nvSpPr>
        <p:spPr>
          <a:xfrm>
            <a:off x="780887" y="2188008"/>
            <a:ext cx="10293513" cy="3926152"/>
          </a:xfrm>
        </p:spPr>
        <p:txBody>
          <a:bodyPr vert="horz" lIns="0" tIns="45720" rIns="0" bIns="45720" rtlCol="0" anchor="t">
            <a:normAutofit/>
          </a:bodyPr>
          <a:lstStyle/>
          <a:p>
            <a:pPr>
              <a:buFont typeface="Wingdings" panose="020F0502020204030204" pitchFamily="34" charset="0"/>
              <a:buChar char="Ø"/>
            </a:pPr>
            <a:r>
              <a:rPr lang="en-US" sz="2000" dirty="0"/>
              <a:t>Overview of the problem</a:t>
            </a:r>
            <a:endParaRPr lang="en-US" dirty="0"/>
          </a:p>
          <a:p>
            <a:pPr>
              <a:buFont typeface="Wingdings" panose="020F0502020204030204" pitchFamily="34" charset="0"/>
              <a:buChar char="Ø"/>
            </a:pPr>
            <a:r>
              <a:rPr lang="en-US" sz="2000" dirty="0"/>
              <a:t>Problem Statement</a:t>
            </a:r>
            <a:endParaRPr lang="en-US" sz="2000" dirty="0">
              <a:cs typeface="Calibri"/>
            </a:endParaRPr>
          </a:p>
          <a:p>
            <a:pPr>
              <a:buFont typeface="Wingdings" panose="020F0502020204030204" pitchFamily="34" charset="0"/>
              <a:buChar char="Ø"/>
            </a:pPr>
            <a:r>
              <a:rPr lang="en-US" sz="2000" dirty="0"/>
              <a:t>Related Studies</a:t>
            </a:r>
            <a:endParaRPr lang="en-US" sz="2000" dirty="0">
              <a:cs typeface="Calibri" panose="020F0502020204030204"/>
            </a:endParaRPr>
          </a:p>
          <a:p>
            <a:pPr>
              <a:buFont typeface="Wingdings" panose="020F0502020204030204" pitchFamily="34" charset="0"/>
              <a:buChar char="Ø"/>
            </a:pPr>
            <a:r>
              <a:rPr lang="en-US" sz="2000" dirty="0"/>
              <a:t>Methods</a:t>
            </a:r>
            <a:endParaRPr lang="en-US" sz="2000" dirty="0">
              <a:cs typeface="Calibri"/>
            </a:endParaRPr>
          </a:p>
          <a:p>
            <a:pPr>
              <a:buFont typeface="Wingdings" panose="020F0502020204030204" pitchFamily="34" charset="0"/>
              <a:buChar char="Ø"/>
            </a:pPr>
            <a:r>
              <a:rPr lang="en-US" sz="2000" dirty="0"/>
              <a:t>Data Source overview</a:t>
            </a:r>
            <a:endParaRPr lang="en-US" sz="2000" dirty="0">
              <a:cs typeface="Calibri"/>
            </a:endParaRPr>
          </a:p>
          <a:p>
            <a:pPr>
              <a:buFont typeface="Wingdings" panose="020F0502020204030204" pitchFamily="34" charset="0"/>
              <a:buChar char="Ø"/>
            </a:pPr>
            <a:r>
              <a:rPr lang="en-US" sz="2000" dirty="0"/>
              <a:t>EDA</a:t>
            </a:r>
            <a:endParaRPr lang="en-US" sz="2000" dirty="0">
              <a:cs typeface="Calibri"/>
            </a:endParaRPr>
          </a:p>
          <a:p>
            <a:pPr>
              <a:buFont typeface="Wingdings" panose="020F0502020204030204" pitchFamily="34" charset="0"/>
              <a:buChar char="Ø"/>
            </a:pPr>
            <a:r>
              <a:rPr lang="en-US" sz="2000" dirty="0"/>
              <a:t>Next Steps</a:t>
            </a:r>
            <a:endParaRPr lang="en-US" sz="2000" dirty="0">
              <a:cs typeface="Calibri"/>
            </a:endParaRPr>
          </a:p>
          <a:p>
            <a:pPr>
              <a:buFont typeface="Wingdings" panose="020F0502020204030204" pitchFamily="34" charset="0"/>
              <a:buChar char="Ø"/>
            </a:pPr>
            <a:r>
              <a:rPr lang="en-US" sz="2000" dirty="0"/>
              <a:t>References</a:t>
            </a:r>
            <a:endParaRPr lang="en-US" sz="2000" dirty="0">
              <a:cs typeface="Calibri"/>
            </a:endParaRPr>
          </a:p>
          <a:p>
            <a:pPr>
              <a:buFont typeface="Wingdings" panose="020F0502020204030204" pitchFamily="34" charset="0"/>
              <a:buChar char="Ø"/>
            </a:pPr>
            <a:endParaRPr lang="en-US" dirty="0">
              <a:cs typeface="Calibri" panose="020F0502020204030204"/>
            </a:endParaRPr>
          </a:p>
          <a:p>
            <a:pPr>
              <a:buFont typeface="Wingdings" panose="020F0502020204030204" pitchFamily="34" charset="0"/>
              <a:buChar char="Ø"/>
            </a:pPr>
            <a:endParaRPr lang="en-US" dirty="0">
              <a:cs typeface="Calibri" panose="020F0502020204030204"/>
            </a:endParaRPr>
          </a:p>
        </p:txBody>
      </p:sp>
    </p:spTree>
    <p:extLst>
      <p:ext uri="{BB962C8B-B14F-4D97-AF65-F5344CB8AC3E}">
        <p14:creationId xmlns:p14="http://schemas.microsoft.com/office/powerpoint/2010/main" val="3008789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01F24-1254-8B4E-B993-C746B5FD6176}"/>
              </a:ext>
            </a:extLst>
          </p:cNvPr>
          <p:cNvSpPr>
            <a:spLocks noGrp="1"/>
          </p:cNvSpPr>
          <p:nvPr>
            <p:ph type="title"/>
          </p:nvPr>
        </p:nvSpPr>
        <p:spPr/>
        <p:txBody>
          <a:bodyPr/>
          <a:lstStyle/>
          <a:p>
            <a:pPr algn="ctr"/>
            <a:r>
              <a:rPr lang="en-US" err="1">
                <a:cs typeface="Calibri Light"/>
              </a:rPr>
              <a:t>Github</a:t>
            </a:r>
            <a:r>
              <a:rPr lang="en-US">
                <a:cs typeface="Calibri Light"/>
              </a:rPr>
              <a:t> </a:t>
            </a:r>
            <a:r>
              <a:rPr lang="en-US">
                <a:ea typeface="+mj-lt"/>
                <a:cs typeface="+mj-lt"/>
              </a:rPr>
              <a:t>Repository</a:t>
            </a:r>
            <a:endParaRPr lang="en-US">
              <a:cs typeface="Calibri Light"/>
            </a:endParaRPr>
          </a:p>
        </p:txBody>
      </p:sp>
      <p:sp>
        <p:nvSpPr>
          <p:cNvPr id="3" name="Content Placeholder 2">
            <a:extLst>
              <a:ext uri="{FF2B5EF4-FFF2-40B4-BE49-F238E27FC236}">
                <a16:creationId xmlns:a16="http://schemas.microsoft.com/office/drawing/2014/main" id="{7CA47635-72D4-FE08-D664-239A38F2D751}"/>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Ø"/>
            </a:pPr>
            <a:endParaRPr lang="en-US" b="1" dirty="0">
              <a:ea typeface="+mn-lt"/>
              <a:cs typeface="+mn-lt"/>
              <a:hlinkClick r:id="rId2" action="ppaction://hlinkfile"/>
            </a:endParaRPr>
          </a:p>
          <a:p>
            <a:pPr>
              <a:buFont typeface="Wingdings" panose="020F0502020204030204" pitchFamily="34" charset="0"/>
              <a:buChar char="Ø"/>
            </a:pPr>
            <a:r>
              <a:rPr lang="en-US" b="1" dirty="0">
                <a:ea typeface="+mn-lt"/>
                <a:cs typeface="+mn-lt"/>
                <a:hlinkClick r:id="rId2" action="ppaction://hlinkfile"/>
              </a:rPr>
              <a:t>https://github.com/0779258/DAB402_Group_4</a:t>
            </a:r>
            <a:endParaRPr lang="en-US" b="1" dirty="0">
              <a:cs typeface="Calibri"/>
            </a:endParaRPr>
          </a:p>
        </p:txBody>
      </p:sp>
    </p:spTree>
    <p:extLst>
      <p:ext uri="{BB962C8B-B14F-4D97-AF65-F5344CB8AC3E}">
        <p14:creationId xmlns:p14="http://schemas.microsoft.com/office/powerpoint/2010/main" val="3839398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90A9-1C8A-08BE-5A20-A847282751A4}"/>
              </a:ext>
            </a:extLst>
          </p:cNvPr>
          <p:cNvSpPr>
            <a:spLocks noGrp="1"/>
          </p:cNvSpPr>
          <p:nvPr>
            <p:ph type="title"/>
          </p:nvPr>
        </p:nvSpPr>
        <p:spPr/>
        <p:txBody>
          <a:bodyPr/>
          <a:lstStyle/>
          <a:p>
            <a:pPr algn="ctr"/>
            <a:r>
              <a:rPr lang="en-US" b="1">
                <a:cs typeface="Calibri Light"/>
              </a:rPr>
              <a:t>Demo</a:t>
            </a:r>
          </a:p>
        </p:txBody>
      </p:sp>
      <p:pic>
        <p:nvPicPr>
          <p:cNvPr id="5" name="Picture 6" descr="Text&#10;&#10;Description automatically generated">
            <a:extLst>
              <a:ext uri="{FF2B5EF4-FFF2-40B4-BE49-F238E27FC236}">
                <a16:creationId xmlns:a16="http://schemas.microsoft.com/office/drawing/2014/main" id="{47D53BB9-009C-3B59-67A7-F1A9DFBB5993}"/>
              </a:ext>
            </a:extLst>
          </p:cNvPr>
          <p:cNvPicPr>
            <a:picLocks noGrp="1" noChangeAspect="1"/>
          </p:cNvPicPr>
          <p:nvPr>
            <p:ph idx="1"/>
          </p:nvPr>
        </p:nvPicPr>
        <p:blipFill>
          <a:blip r:embed="rId2"/>
          <a:stretch>
            <a:fillRect/>
          </a:stretch>
        </p:blipFill>
        <p:spPr>
          <a:xfrm>
            <a:off x="1452638" y="2003885"/>
            <a:ext cx="8139986" cy="4296530"/>
          </a:xfrm>
        </p:spPr>
      </p:pic>
    </p:spTree>
    <p:extLst>
      <p:ext uri="{BB962C8B-B14F-4D97-AF65-F5344CB8AC3E}">
        <p14:creationId xmlns:p14="http://schemas.microsoft.com/office/powerpoint/2010/main" val="2026137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2D16C9B1-3527-868D-C300-E0D5327DAFD8}"/>
              </a:ext>
            </a:extLst>
          </p:cNvPr>
          <p:cNvPicPr>
            <a:picLocks noChangeAspect="1"/>
          </p:cNvPicPr>
          <p:nvPr/>
        </p:nvPicPr>
        <p:blipFill>
          <a:blip r:embed="rId2"/>
          <a:stretch>
            <a:fillRect/>
          </a:stretch>
        </p:blipFill>
        <p:spPr>
          <a:xfrm>
            <a:off x="684363" y="323957"/>
            <a:ext cx="10895161" cy="5908162"/>
          </a:xfrm>
          <a:prstGeom prst="rect">
            <a:avLst/>
          </a:prstGeom>
        </p:spPr>
      </p:pic>
    </p:spTree>
    <p:extLst>
      <p:ext uri="{BB962C8B-B14F-4D97-AF65-F5344CB8AC3E}">
        <p14:creationId xmlns:p14="http://schemas.microsoft.com/office/powerpoint/2010/main" val="1745560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7E71CD75-2071-DF6B-B90F-EB3DAC1D1C20}"/>
              </a:ext>
            </a:extLst>
          </p:cNvPr>
          <p:cNvPicPr>
            <a:picLocks noGrp="1" noChangeAspect="1"/>
          </p:cNvPicPr>
          <p:nvPr>
            <p:ph idx="1"/>
          </p:nvPr>
        </p:nvPicPr>
        <p:blipFill rotWithShape="1">
          <a:blip r:embed="rId2"/>
          <a:srcRect t="21424" r="-1" b="21428"/>
          <a:stretch/>
        </p:blipFill>
        <p:spPr>
          <a:xfrm>
            <a:off x="635457" y="640080"/>
            <a:ext cx="10916463" cy="3602736"/>
          </a:xfrm>
          <a:prstGeom prst="rect">
            <a:avLst/>
          </a:prstGeom>
        </p:spPr>
      </p:pic>
      <p:cxnSp>
        <p:nvCxnSpPr>
          <p:cNvPr id="30" name="Straight Connector 29">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13076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7395215D-0CDB-5BAB-834E-14D9A78FC72B}"/>
              </a:ext>
            </a:extLst>
          </p:cNvPr>
          <p:cNvPicPr>
            <a:picLocks noGrp="1" noChangeAspect="1"/>
          </p:cNvPicPr>
          <p:nvPr>
            <p:ph idx="1"/>
          </p:nvPr>
        </p:nvPicPr>
        <p:blipFill>
          <a:blip r:embed="rId2"/>
          <a:stretch>
            <a:fillRect/>
          </a:stretch>
        </p:blipFill>
        <p:spPr>
          <a:xfrm>
            <a:off x="208555" y="767432"/>
            <a:ext cx="11864606" cy="4828492"/>
          </a:xfrm>
        </p:spPr>
      </p:pic>
    </p:spTree>
    <p:extLst>
      <p:ext uri="{BB962C8B-B14F-4D97-AF65-F5344CB8AC3E}">
        <p14:creationId xmlns:p14="http://schemas.microsoft.com/office/powerpoint/2010/main" val="2748239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588AF39-15EE-7373-AF21-8B83AE05D93E}"/>
              </a:ext>
            </a:extLst>
          </p:cNvPr>
          <p:cNvPicPr>
            <a:picLocks noGrp="1" noChangeAspect="1"/>
          </p:cNvPicPr>
          <p:nvPr>
            <p:ph idx="1"/>
          </p:nvPr>
        </p:nvPicPr>
        <p:blipFill>
          <a:blip r:embed="rId2"/>
          <a:stretch>
            <a:fillRect/>
          </a:stretch>
        </p:blipFill>
        <p:spPr>
          <a:xfrm>
            <a:off x="954419" y="163584"/>
            <a:ext cx="9999067" cy="5748642"/>
          </a:xfrm>
        </p:spPr>
      </p:pic>
    </p:spTree>
    <p:extLst>
      <p:ext uri="{BB962C8B-B14F-4D97-AF65-F5344CB8AC3E}">
        <p14:creationId xmlns:p14="http://schemas.microsoft.com/office/powerpoint/2010/main" val="1957145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11466FBF-70A8-3942-7915-EC9395F79D23}"/>
              </a:ext>
            </a:extLst>
          </p:cNvPr>
          <p:cNvPicPr>
            <a:picLocks noGrp="1" noChangeAspect="1"/>
          </p:cNvPicPr>
          <p:nvPr>
            <p:ph idx="1"/>
          </p:nvPr>
        </p:nvPicPr>
        <p:blipFill>
          <a:blip r:embed="rId2"/>
          <a:stretch>
            <a:fillRect/>
          </a:stretch>
        </p:blipFill>
        <p:spPr>
          <a:xfrm>
            <a:off x="390096" y="436754"/>
            <a:ext cx="11803446" cy="4972265"/>
          </a:xfrm>
        </p:spPr>
      </p:pic>
    </p:spTree>
    <p:extLst>
      <p:ext uri="{BB962C8B-B14F-4D97-AF65-F5344CB8AC3E}">
        <p14:creationId xmlns:p14="http://schemas.microsoft.com/office/powerpoint/2010/main" val="3258119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54792B2C-A015-5283-2888-BDFA2AC9BA63}"/>
              </a:ext>
            </a:extLst>
          </p:cNvPr>
          <p:cNvPicPr>
            <a:picLocks noGrp="1" noChangeAspect="1"/>
          </p:cNvPicPr>
          <p:nvPr>
            <p:ph idx="1"/>
          </p:nvPr>
        </p:nvPicPr>
        <p:blipFill>
          <a:blip r:embed="rId2"/>
          <a:stretch>
            <a:fillRect/>
          </a:stretch>
        </p:blipFill>
        <p:spPr>
          <a:xfrm>
            <a:off x="507808" y="1837517"/>
            <a:ext cx="10906664" cy="4097302"/>
          </a:xfrm>
        </p:spPr>
      </p:pic>
    </p:spTree>
    <p:extLst>
      <p:ext uri="{BB962C8B-B14F-4D97-AF65-F5344CB8AC3E}">
        <p14:creationId xmlns:p14="http://schemas.microsoft.com/office/powerpoint/2010/main" val="3093153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198C16B2-B26D-46C9-02D1-D5C75D962370}"/>
              </a:ext>
            </a:extLst>
          </p:cNvPr>
          <p:cNvPicPr>
            <a:picLocks noGrp="1" noChangeAspect="1"/>
          </p:cNvPicPr>
          <p:nvPr>
            <p:ph idx="1"/>
          </p:nvPr>
        </p:nvPicPr>
        <p:blipFill rotWithShape="1">
          <a:blip r:embed="rId2"/>
          <a:srcRect r="9856"/>
          <a:stretch/>
        </p:blipFill>
        <p:spPr>
          <a:xfrm>
            <a:off x="635457" y="640080"/>
            <a:ext cx="10916463" cy="3602736"/>
          </a:xfrm>
          <a:prstGeom prst="rect">
            <a:avLst/>
          </a:prstGeom>
        </p:spPr>
      </p:pic>
      <p:cxnSp>
        <p:nvCxnSpPr>
          <p:cNvPr id="30" name="Straight Connector 29">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4625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2B004-21B1-BAA8-211C-2768202C57E8}"/>
              </a:ext>
            </a:extLst>
          </p:cNvPr>
          <p:cNvSpPr>
            <a:spLocks noGrp="1"/>
          </p:cNvSpPr>
          <p:nvPr>
            <p:ph type="title"/>
          </p:nvPr>
        </p:nvSpPr>
        <p:spPr>
          <a:xfrm>
            <a:off x="1492346" y="1089"/>
            <a:ext cx="9486690" cy="1550419"/>
          </a:xfrm>
        </p:spPr>
        <p:txBody>
          <a:bodyPr/>
          <a:lstStyle/>
          <a:p>
            <a:pPr algn="ctr"/>
            <a:r>
              <a:rPr lang="en-US">
                <a:latin typeface="+mn-lt"/>
              </a:rPr>
              <a:t>Overview of the Problem</a:t>
            </a:r>
            <a:endParaRPr lang="en-US"/>
          </a:p>
        </p:txBody>
      </p:sp>
      <p:sp>
        <p:nvSpPr>
          <p:cNvPr id="3" name="Content Placeholder 2">
            <a:extLst>
              <a:ext uri="{FF2B5EF4-FFF2-40B4-BE49-F238E27FC236}">
                <a16:creationId xmlns:a16="http://schemas.microsoft.com/office/drawing/2014/main" id="{E51B05A3-1272-07C0-FD48-386632AD4682}"/>
              </a:ext>
            </a:extLst>
          </p:cNvPr>
          <p:cNvSpPr>
            <a:spLocks noGrp="1"/>
          </p:cNvSpPr>
          <p:nvPr>
            <p:ph idx="1"/>
          </p:nvPr>
        </p:nvSpPr>
        <p:spPr>
          <a:xfrm>
            <a:off x="1074869" y="1845734"/>
            <a:ext cx="10080811" cy="4359536"/>
          </a:xfrm>
        </p:spPr>
        <p:txBody>
          <a:bodyPr vert="horz" lIns="91440" tIns="45720" rIns="91440" bIns="45720" rtlCol="0" anchor="t">
            <a:noAutofit/>
          </a:bodyPr>
          <a:lstStyle/>
          <a:p>
            <a:pPr algn="just">
              <a:buFont typeface="Wingdings" panose="020F0502020204030204" pitchFamily="34" charset="0"/>
              <a:buChar char="v"/>
            </a:pPr>
            <a:r>
              <a:rPr lang="en-US" sz="1900">
                <a:ea typeface="+mn-lt"/>
                <a:cs typeface="+mn-lt"/>
              </a:rPr>
              <a:t>Mental diseases are illnesses that affect emotion, thought, and behaviors (or a combination of these). Distress and/or difficulty dealing with daily tasks at work, in the family, or in social situations are symptoms of mental diseases.</a:t>
            </a:r>
            <a:endParaRPr lang="en-US" sz="1900">
              <a:cs typeface="Calibri"/>
            </a:endParaRPr>
          </a:p>
          <a:p>
            <a:pPr algn="just">
              <a:buFont typeface="Wingdings" panose="020F0502020204030204" pitchFamily="34" charset="0"/>
              <a:buChar char="v"/>
            </a:pPr>
            <a:r>
              <a:rPr lang="en-US" sz="1900"/>
              <a:t>Depression, suicidal thoughts, bipolar disorder, autism spectrum disorder (ASD), anxiety disorder, schizophrenia, and other mental diseases can all have a severe impact on an individual's physical health and well-being.​</a:t>
            </a:r>
            <a:endParaRPr lang="en-US" sz="1900">
              <a:cs typeface="Calibri"/>
            </a:endParaRPr>
          </a:p>
          <a:p>
            <a:pPr algn="just">
              <a:buFont typeface="Wingdings" panose="020F0502020204030204" pitchFamily="34" charset="0"/>
              <a:buChar char="v"/>
            </a:pPr>
            <a:r>
              <a:rPr lang="en-US" sz="1900">
                <a:ea typeface="+mn-lt"/>
                <a:cs typeface="+mn-lt"/>
              </a:rPr>
              <a:t>Many people who suffer from mental illnesses are hesitant to share it. However, mental illness is not a cause for shame! Like heart disease or diabetes, it is a medical issue. Additionally, mental health issues are treatable. As our knowledge of the human brain's working continues to grow, people can successfully manage their mental health disorders with the use of medications.</a:t>
            </a:r>
          </a:p>
          <a:p>
            <a:pPr algn="just">
              <a:buFont typeface="Wingdings" panose="020F0502020204030204" pitchFamily="34" charset="0"/>
              <a:buChar char="v"/>
            </a:pPr>
            <a:r>
              <a:rPr lang="en-US" sz="1900"/>
              <a:t>Causes are : Anything can trigger the mental trauma​</a:t>
            </a:r>
            <a:endParaRPr lang="en-US" sz="1900">
              <a:cs typeface="Calibri"/>
            </a:endParaRPr>
          </a:p>
          <a:p>
            <a:pPr algn="just">
              <a:buFont typeface="Wingdings" panose="020F0502020204030204" pitchFamily="34" charset="0"/>
              <a:buChar char="v"/>
            </a:pPr>
            <a:r>
              <a:rPr lang="en-US" sz="1900"/>
              <a:t>Solutions : See a Certified Mental Health Professional immediately</a:t>
            </a:r>
            <a:endParaRPr lang="en-US" sz="1900">
              <a:cs typeface="Calibri"/>
            </a:endParaRPr>
          </a:p>
          <a:p>
            <a:pPr algn="just">
              <a:buFont typeface="Wingdings" panose="020F0502020204030204" pitchFamily="34" charset="0"/>
              <a:buChar char="v"/>
            </a:pPr>
            <a:endParaRPr lang="en-US" sz="1900">
              <a:cs typeface="Calibri"/>
            </a:endParaRPr>
          </a:p>
        </p:txBody>
      </p:sp>
    </p:spTree>
    <p:extLst>
      <p:ext uri="{BB962C8B-B14F-4D97-AF65-F5344CB8AC3E}">
        <p14:creationId xmlns:p14="http://schemas.microsoft.com/office/powerpoint/2010/main" val="188541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1E13E0B-D0EF-B76E-659E-8652191B4688}"/>
              </a:ext>
            </a:extLst>
          </p:cNvPr>
          <p:cNvPicPr>
            <a:picLocks noChangeAspect="1"/>
          </p:cNvPicPr>
          <p:nvPr/>
        </p:nvPicPr>
        <p:blipFill>
          <a:blip r:embed="rId2"/>
          <a:stretch>
            <a:fillRect/>
          </a:stretch>
        </p:blipFill>
        <p:spPr>
          <a:xfrm>
            <a:off x="1138518" y="415988"/>
            <a:ext cx="9769288" cy="5856789"/>
          </a:xfrm>
          <a:prstGeom prst="rect">
            <a:avLst/>
          </a:prstGeom>
        </p:spPr>
      </p:pic>
    </p:spTree>
    <p:extLst>
      <p:ext uri="{BB962C8B-B14F-4D97-AF65-F5344CB8AC3E}">
        <p14:creationId xmlns:p14="http://schemas.microsoft.com/office/powerpoint/2010/main" val="1323145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6EFF-FF34-BC90-958E-D6DF2C409331}"/>
              </a:ext>
            </a:extLst>
          </p:cNvPr>
          <p:cNvSpPr>
            <a:spLocks noGrp="1"/>
          </p:cNvSpPr>
          <p:nvPr>
            <p:ph type="title"/>
          </p:nvPr>
        </p:nvSpPr>
        <p:spPr>
          <a:xfrm>
            <a:off x="1266068" y="980068"/>
            <a:ext cx="9486690" cy="673401"/>
          </a:xfrm>
        </p:spPr>
        <p:txBody>
          <a:bodyPr>
            <a:normAutofit fontScale="90000"/>
          </a:bodyPr>
          <a:lstStyle/>
          <a:p>
            <a:pPr algn="ctr"/>
            <a:r>
              <a:rPr lang="en-US">
                <a:latin typeface="Calibri"/>
                <a:cs typeface="Calibri"/>
              </a:rPr>
              <a:t>Background/</a:t>
            </a:r>
            <a:r>
              <a:rPr lang="en-US">
                <a:ea typeface="+mj-lt"/>
                <a:cs typeface="+mj-lt"/>
              </a:rPr>
              <a:t>Literature Review</a:t>
            </a:r>
            <a:endParaRPr lang="en-US">
              <a:latin typeface="Calibri"/>
              <a:cs typeface="Calibri"/>
            </a:endParaRPr>
          </a:p>
        </p:txBody>
      </p:sp>
      <p:sp>
        <p:nvSpPr>
          <p:cNvPr id="3" name="Content Placeholder 2">
            <a:extLst>
              <a:ext uri="{FF2B5EF4-FFF2-40B4-BE49-F238E27FC236}">
                <a16:creationId xmlns:a16="http://schemas.microsoft.com/office/drawing/2014/main" id="{0044A796-C7C0-ED4A-09BA-C222C164898F}"/>
              </a:ext>
            </a:extLst>
          </p:cNvPr>
          <p:cNvSpPr>
            <a:spLocks noGrp="1"/>
          </p:cNvSpPr>
          <p:nvPr>
            <p:ph idx="1"/>
          </p:nvPr>
        </p:nvSpPr>
        <p:spPr>
          <a:xfrm>
            <a:off x="680336" y="1831357"/>
            <a:ext cx="10820400" cy="4346285"/>
          </a:xfrm>
        </p:spPr>
        <p:txBody>
          <a:bodyPr vert="horz" lIns="0" tIns="45720" rIns="0" bIns="45720" rtlCol="0" anchor="t">
            <a:normAutofit/>
          </a:bodyPr>
          <a:lstStyle/>
          <a:p>
            <a:pPr algn="just">
              <a:buFont typeface="Wingdings" panose="020F0502020204030204" pitchFamily="34" charset="0"/>
              <a:buChar char="Ø"/>
            </a:pPr>
            <a:r>
              <a:rPr lang="en-US">
                <a:ea typeface="+mn-lt"/>
                <a:cs typeface="+mn-lt"/>
              </a:rPr>
              <a:t> Adults with depression and/or anxiety are significantly more likely to smoke, to be obese, to be physically inactive, to binge drink, and to drink more heavily than those who do not display any symptoms of depression and/or anxiety.</a:t>
            </a:r>
            <a:endParaRPr lang="en-US">
              <a:cs typeface="Calibri" panose="020F0502020204030204"/>
            </a:endParaRPr>
          </a:p>
          <a:p>
            <a:pPr algn="just">
              <a:buFont typeface="Wingdings" panose="020F0502020204030204" pitchFamily="34" charset="0"/>
              <a:buChar char="Ø"/>
            </a:pPr>
            <a:r>
              <a:rPr lang="en-US">
                <a:ea typeface="+mn-lt"/>
                <a:cs typeface="+mn-lt"/>
              </a:rPr>
              <a:t>We can collect text data for mental health from a variety of sources, including social media posts, screening surveys, descriptive writing, interviews, and electronic health records (EHRs).  </a:t>
            </a:r>
          </a:p>
          <a:p>
            <a:pPr algn="just">
              <a:buFont typeface="Wingdings" panose="020F0502020204030204" pitchFamily="34" charset="0"/>
              <a:buChar char="Ø"/>
            </a:pPr>
            <a:r>
              <a:rPr lang="en-US">
                <a:ea typeface="+mn-lt"/>
                <a:cs typeface="+mn-lt"/>
              </a:rPr>
              <a:t>At the same time, the datasets differ in terms of the types of illnesses they focus on and the languages they use for different detection tasks. </a:t>
            </a:r>
          </a:p>
          <a:p>
            <a:pPr algn="just">
              <a:buFont typeface="Wingdings" panose="020F0502020204030204" pitchFamily="34" charset="0"/>
              <a:buChar char="Ø"/>
            </a:pPr>
            <a:r>
              <a:rPr lang="en-US">
                <a:ea typeface="+mn-lt"/>
                <a:cs typeface="+mn-lt"/>
              </a:rPr>
              <a:t>Previous studies has shown that text can detect mental problems, but those studies focused on screening for a single specific disorder rather than multiple disorders at the same time.</a:t>
            </a:r>
          </a:p>
          <a:p>
            <a:pPr algn="just">
              <a:buFont typeface="Wingdings" panose="020F0502020204030204" pitchFamily="34" charset="0"/>
              <a:buChar char="Ø"/>
            </a:pPr>
            <a:endParaRPr lang="en-US">
              <a:cs typeface="Calibri" panose="020F0502020204030204"/>
            </a:endParaRPr>
          </a:p>
          <a:p>
            <a:pPr algn="just">
              <a:buFont typeface="Wingdings" panose="020F0502020204030204" pitchFamily="34" charset="0"/>
              <a:buChar char="Ø"/>
            </a:pPr>
            <a:endParaRPr lang="en-US">
              <a:cs typeface="Calibri" panose="020F0502020204030204"/>
            </a:endParaRPr>
          </a:p>
          <a:p>
            <a:pPr algn="just">
              <a:buFont typeface="Wingdings" panose="020F0502020204030204" pitchFamily="34" charset="0"/>
              <a:buChar char="Ø"/>
            </a:pPr>
            <a:endParaRPr lang="en-US">
              <a:cs typeface="Calibri" panose="020F0502020204030204"/>
            </a:endParaRPr>
          </a:p>
          <a:p>
            <a:pPr algn="just">
              <a:buFont typeface="Wingdings" panose="020F0502020204030204" pitchFamily="34" charset="0"/>
              <a:buChar char="Ø"/>
            </a:pPr>
            <a:endParaRPr lang="en-US">
              <a:cs typeface="Calibri" panose="020F0502020204030204"/>
            </a:endParaRPr>
          </a:p>
          <a:p>
            <a:pPr algn="just"/>
            <a:endParaRPr lang="en-US">
              <a:cs typeface="Calibri" panose="020F0502020204030204"/>
            </a:endParaRPr>
          </a:p>
        </p:txBody>
      </p:sp>
    </p:spTree>
    <p:extLst>
      <p:ext uri="{BB962C8B-B14F-4D97-AF65-F5344CB8AC3E}">
        <p14:creationId xmlns:p14="http://schemas.microsoft.com/office/powerpoint/2010/main" val="3959634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6EFF-FF34-BC90-958E-D6DF2C409331}"/>
              </a:ext>
            </a:extLst>
          </p:cNvPr>
          <p:cNvSpPr>
            <a:spLocks noGrp="1"/>
          </p:cNvSpPr>
          <p:nvPr>
            <p:ph type="title"/>
          </p:nvPr>
        </p:nvSpPr>
        <p:spPr>
          <a:xfrm>
            <a:off x="1266068" y="980068"/>
            <a:ext cx="9486690" cy="673401"/>
          </a:xfrm>
        </p:spPr>
        <p:txBody>
          <a:bodyPr>
            <a:normAutofit fontScale="90000"/>
          </a:bodyPr>
          <a:lstStyle/>
          <a:p>
            <a:pPr algn="ctr"/>
            <a:r>
              <a:rPr lang="en-US">
                <a:latin typeface="+mn-lt"/>
              </a:rPr>
              <a:t>Problem Statement</a:t>
            </a:r>
            <a:endParaRPr lang="en-US">
              <a:cs typeface="Calibri Light" panose="020F0302020204030204"/>
            </a:endParaRPr>
          </a:p>
        </p:txBody>
      </p:sp>
      <p:sp>
        <p:nvSpPr>
          <p:cNvPr id="3" name="Content Placeholder 2">
            <a:extLst>
              <a:ext uri="{FF2B5EF4-FFF2-40B4-BE49-F238E27FC236}">
                <a16:creationId xmlns:a16="http://schemas.microsoft.com/office/drawing/2014/main" id="{0044A796-C7C0-ED4A-09BA-C222C164898F}"/>
              </a:ext>
            </a:extLst>
          </p:cNvPr>
          <p:cNvSpPr>
            <a:spLocks noGrp="1"/>
          </p:cNvSpPr>
          <p:nvPr>
            <p:ph idx="1"/>
          </p:nvPr>
        </p:nvSpPr>
        <p:spPr>
          <a:xfrm>
            <a:off x="680336" y="1831357"/>
            <a:ext cx="10820400" cy="5604869"/>
          </a:xfrm>
        </p:spPr>
        <p:txBody>
          <a:bodyPr vert="horz" lIns="0" tIns="45720" rIns="0" bIns="45720" rtlCol="0" anchor="t">
            <a:normAutofit/>
          </a:bodyPr>
          <a:lstStyle/>
          <a:p>
            <a:pPr>
              <a:buFont typeface="Wingdings" panose="020F0502020204030204" pitchFamily="34" charset="0"/>
              <a:buChar char="Ø"/>
            </a:pPr>
            <a:r>
              <a:rPr lang="en-US"/>
              <a:t>Mental illness is a complex disease with individual risk factors and a wide range of socioeconomic and clinical relationships. ​</a:t>
            </a:r>
            <a:endParaRPr lang="en-US">
              <a:cs typeface="Calibri" panose="020F0502020204030204"/>
            </a:endParaRPr>
          </a:p>
          <a:p>
            <a:pPr>
              <a:buFont typeface="Wingdings" panose="020F0502020204030204" pitchFamily="34" charset="0"/>
              <a:buChar char="Ø"/>
            </a:pPr>
            <a:r>
              <a:rPr lang="en-US"/>
              <a:t>Natural language processing (NLP) and other Text mining technologies/techniques offer great improvements in detecting these complex relationships presented in a wide variety of textual data, including social media posts, interviews, and clinical notes, in enabling active mental healthcare and help early treatment.</a:t>
            </a:r>
            <a:endParaRPr lang="en-US">
              <a:cs typeface="Calibri" panose="020F0502020204030204"/>
            </a:endParaRPr>
          </a:p>
          <a:p>
            <a:pPr>
              <a:buFont typeface="Wingdings" panose="020F0502020204030204" pitchFamily="34" charset="0"/>
              <a:buChar char="Ø"/>
            </a:pP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3585990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6EFF-FF34-BC90-958E-D6DF2C409331}"/>
              </a:ext>
            </a:extLst>
          </p:cNvPr>
          <p:cNvSpPr>
            <a:spLocks noGrp="1"/>
          </p:cNvSpPr>
          <p:nvPr>
            <p:ph type="title"/>
          </p:nvPr>
        </p:nvSpPr>
        <p:spPr>
          <a:xfrm>
            <a:off x="1266068" y="980068"/>
            <a:ext cx="9486690" cy="673401"/>
          </a:xfrm>
        </p:spPr>
        <p:txBody>
          <a:bodyPr>
            <a:normAutofit fontScale="90000"/>
          </a:bodyPr>
          <a:lstStyle/>
          <a:p>
            <a:pPr algn="ctr"/>
            <a:r>
              <a:rPr lang="en-US">
                <a:latin typeface="Calibri"/>
                <a:cs typeface="Calibri"/>
              </a:rPr>
              <a:t>Research Question/ Objective</a:t>
            </a:r>
          </a:p>
        </p:txBody>
      </p:sp>
      <p:sp>
        <p:nvSpPr>
          <p:cNvPr id="3" name="Content Placeholder 2">
            <a:extLst>
              <a:ext uri="{FF2B5EF4-FFF2-40B4-BE49-F238E27FC236}">
                <a16:creationId xmlns:a16="http://schemas.microsoft.com/office/drawing/2014/main" id="{0044A796-C7C0-ED4A-09BA-C222C164898F}"/>
              </a:ext>
            </a:extLst>
          </p:cNvPr>
          <p:cNvSpPr>
            <a:spLocks noGrp="1"/>
          </p:cNvSpPr>
          <p:nvPr>
            <p:ph idx="1"/>
          </p:nvPr>
        </p:nvSpPr>
        <p:spPr>
          <a:xfrm>
            <a:off x="680336" y="1831357"/>
            <a:ext cx="10820400" cy="4346285"/>
          </a:xfrm>
        </p:spPr>
        <p:txBody>
          <a:bodyPr vert="horz" lIns="0" tIns="45720" rIns="0" bIns="45720" rtlCol="0" anchor="t">
            <a:normAutofit/>
          </a:bodyPr>
          <a:lstStyle/>
          <a:p>
            <a:pPr algn="just">
              <a:buFont typeface="Wingdings" panose="020F0502020204030204" pitchFamily="34" charset="0"/>
              <a:buChar char="v"/>
            </a:pPr>
            <a:r>
              <a:rPr lang="en-US">
                <a:ea typeface="+mn-lt"/>
                <a:cs typeface="+mn-lt"/>
              </a:rPr>
              <a:t> Based on the problem statement, the following questions are posed: </a:t>
            </a:r>
          </a:p>
          <a:p>
            <a:pPr algn="just">
              <a:buFont typeface="Wingdings" panose="020F0502020204030204" pitchFamily="34" charset="0"/>
              <a:buChar char="v"/>
            </a:pPr>
            <a:r>
              <a:rPr lang="en-US">
                <a:ea typeface="+mn-lt"/>
                <a:cs typeface="+mn-lt"/>
              </a:rPr>
              <a:t>To begin with, the background research helped in understanding a lot of past work that has contributed to the technologies and methodologies used to predict mental health using various machine learning techniques.</a:t>
            </a:r>
            <a:endParaRPr lang="en-US">
              <a:cs typeface="Calibri" panose="020F0502020204030204"/>
            </a:endParaRPr>
          </a:p>
          <a:p>
            <a:pPr algn="just">
              <a:buFont typeface="Wingdings" panose="020F0502020204030204" pitchFamily="34" charset="0"/>
              <a:buChar char="Ø"/>
            </a:pPr>
            <a:r>
              <a:rPr lang="en-US">
                <a:ea typeface="+mn-lt"/>
                <a:cs typeface="+mn-lt"/>
              </a:rPr>
              <a:t>What are the benefits and risks of delivering mental health care through technology instead of face-to-face and what impact does the removal of face-to-face human interaction have?</a:t>
            </a:r>
            <a:endParaRPr lang="en-US">
              <a:cs typeface="Calibri" panose="020F0502020204030204"/>
            </a:endParaRPr>
          </a:p>
          <a:p>
            <a:pPr algn="just">
              <a:buFont typeface="Wingdings" panose="020F0502020204030204" pitchFamily="34" charset="0"/>
              <a:buChar char="Ø"/>
            </a:pPr>
            <a:r>
              <a:rPr lang="en-US">
                <a:ea typeface="+mn-lt"/>
                <a:cs typeface="+mn-lt"/>
              </a:rPr>
              <a:t>Which machine learning techniques work the best to detect mental health in a patients from their intake form and how can we validate the accuracy of such prediction?</a:t>
            </a:r>
            <a:endParaRPr lang="en-US">
              <a:cs typeface="Calibri" panose="020F0502020204030204"/>
            </a:endParaRPr>
          </a:p>
          <a:p>
            <a:pPr marL="0" indent="0" algn="just">
              <a:buNone/>
            </a:pPr>
            <a:endParaRPr lang="en-US">
              <a:cs typeface="Calibri" panose="020F0502020204030204"/>
            </a:endParaRPr>
          </a:p>
          <a:p>
            <a:pPr marL="0" indent="0" algn="just">
              <a:buNone/>
            </a:pPr>
            <a:endParaRPr lang="en-US">
              <a:ea typeface="+mn-lt"/>
              <a:cs typeface="+mn-lt"/>
            </a:endParaRPr>
          </a:p>
          <a:p>
            <a:pPr algn="just">
              <a:buFont typeface="Wingdings" panose="020F0502020204030204" pitchFamily="34" charset="0"/>
              <a:buChar char="Ø"/>
            </a:pPr>
            <a:endParaRPr lang="en-US">
              <a:cs typeface="Calibri" panose="020F0502020204030204"/>
            </a:endParaRPr>
          </a:p>
          <a:p>
            <a:pPr algn="just">
              <a:buFont typeface="Wingdings" panose="020F0502020204030204" pitchFamily="34" charset="0"/>
              <a:buChar char="Ø"/>
            </a:pPr>
            <a:endParaRPr lang="en-US">
              <a:cs typeface="Calibri" panose="020F0502020204030204"/>
            </a:endParaRPr>
          </a:p>
          <a:p>
            <a:pPr algn="just">
              <a:buFont typeface="Wingdings" panose="020F0502020204030204" pitchFamily="34" charset="0"/>
              <a:buChar char="Ø"/>
            </a:pPr>
            <a:endParaRPr lang="en-US">
              <a:cs typeface="Calibri" panose="020F0502020204030204"/>
            </a:endParaRPr>
          </a:p>
          <a:p>
            <a:pPr algn="just">
              <a:buFont typeface="Wingdings" panose="020F0502020204030204" pitchFamily="34" charset="0"/>
              <a:buChar char="Ø"/>
            </a:pPr>
            <a:endParaRPr lang="en-US">
              <a:cs typeface="Calibri" panose="020F0502020204030204"/>
            </a:endParaRPr>
          </a:p>
          <a:p>
            <a:pPr algn="just"/>
            <a:endParaRPr lang="en-US">
              <a:cs typeface="Calibri" panose="020F0502020204030204"/>
            </a:endParaRPr>
          </a:p>
        </p:txBody>
      </p:sp>
    </p:spTree>
    <p:extLst>
      <p:ext uri="{BB962C8B-B14F-4D97-AF65-F5344CB8AC3E}">
        <p14:creationId xmlns:p14="http://schemas.microsoft.com/office/powerpoint/2010/main" val="2939840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D04F-9BA0-99C0-725E-0AFBFF563DE6}"/>
              </a:ext>
            </a:extLst>
          </p:cNvPr>
          <p:cNvSpPr>
            <a:spLocks noGrp="1"/>
          </p:cNvSpPr>
          <p:nvPr>
            <p:ph type="title"/>
          </p:nvPr>
        </p:nvSpPr>
        <p:spPr>
          <a:xfrm>
            <a:off x="1587710" y="455362"/>
            <a:ext cx="9486690" cy="787651"/>
          </a:xfrm>
        </p:spPr>
        <p:txBody>
          <a:bodyPr/>
          <a:lstStyle/>
          <a:p>
            <a:pPr algn="ctr"/>
            <a:r>
              <a:rPr lang="en-US"/>
              <a:t>Data Source Overview</a:t>
            </a:r>
          </a:p>
        </p:txBody>
      </p:sp>
      <p:sp>
        <p:nvSpPr>
          <p:cNvPr id="3" name="Content Placeholder 2">
            <a:extLst>
              <a:ext uri="{FF2B5EF4-FFF2-40B4-BE49-F238E27FC236}">
                <a16:creationId xmlns:a16="http://schemas.microsoft.com/office/drawing/2014/main" id="{96A1D241-A82F-7D55-9E5D-CC330FCFF1CB}"/>
              </a:ext>
            </a:extLst>
          </p:cNvPr>
          <p:cNvSpPr>
            <a:spLocks noGrp="1"/>
          </p:cNvSpPr>
          <p:nvPr>
            <p:ph idx="1"/>
          </p:nvPr>
        </p:nvSpPr>
        <p:spPr>
          <a:xfrm>
            <a:off x="1046580" y="1455526"/>
            <a:ext cx="10027820" cy="4630642"/>
          </a:xfrm>
        </p:spPr>
        <p:txBody>
          <a:bodyPr vert="horz" lIns="91440" tIns="45720" rIns="91440" bIns="45720" rtlCol="0" anchor="t">
            <a:normAutofit/>
          </a:bodyPr>
          <a:lstStyle/>
          <a:p>
            <a:endParaRPr lang="en-US"/>
          </a:p>
          <a:p>
            <a:pPr>
              <a:buFont typeface="Wingdings" panose="020F0502020204030204" pitchFamily="34" charset="0"/>
              <a:buChar char="Ø"/>
            </a:pPr>
            <a:r>
              <a:rPr lang="en-US"/>
              <a:t>We initially designed an Intake Form which was not yet designed for the company up to the industry standards.</a:t>
            </a:r>
            <a:endParaRPr lang="en-US">
              <a:cs typeface="Calibri" panose="020F0502020204030204"/>
            </a:endParaRPr>
          </a:p>
          <a:p>
            <a:pPr>
              <a:buFont typeface="Wingdings" panose="020F0502020204030204" pitchFamily="34" charset="0"/>
              <a:buChar char="Ø"/>
            </a:pPr>
            <a:r>
              <a:rPr lang="en-US"/>
              <a:t>We have collected data of 25 individuals till this time.</a:t>
            </a:r>
            <a:endParaRPr lang="en-US">
              <a:cs typeface="Calibri" panose="020F0502020204030204"/>
            </a:endParaRPr>
          </a:p>
          <a:p>
            <a:pPr>
              <a:buFont typeface="Wingdings" panose="020F0502020204030204" pitchFamily="34" charset="0"/>
              <a:buChar char="Ø"/>
            </a:pPr>
            <a:r>
              <a:rPr lang="en-US"/>
              <a:t>It includes around 35 questions from which there are 5 more important fields for us on which we are focusing at this moment for the analysis purpose.</a:t>
            </a:r>
            <a:endParaRPr lang="en-US">
              <a:cs typeface="Calibri" panose="020F0502020204030204"/>
            </a:endParaRPr>
          </a:p>
          <a:p>
            <a:pPr>
              <a:buFont typeface="Wingdings" panose="020F0502020204030204" pitchFamily="34" charset="0"/>
              <a:buChar char="Ø"/>
            </a:pPr>
            <a:r>
              <a:rPr lang="en-US"/>
              <a:t>The main focus, we are giving is on "symptoms" of the patient intake form.</a:t>
            </a:r>
            <a:endParaRPr lang="en-US">
              <a:cs typeface="Calibri" panose="020F0502020204030204"/>
            </a:endParaRPr>
          </a:p>
          <a:p>
            <a:endParaRPr lang="en-US"/>
          </a:p>
          <a:p>
            <a:endParaRPr lang="en-US"/>
          </a:p>
        </p:txBody>
      </p:sp>
    </p:spTree>
    <p:extLst>
      <p:ext uri="{BB962C8B-B14F-4D97-AF65-F5344CB8AC3E}">
        <p14:creationId xmlns:p14="http://schemas.microsoft.com/office/powerpoint/2010/main" val="1609142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3F88-C375-2605-C781-081ADF98BE3A}"/>
              </a:ext>
            </a:extLst>
          </p:cNvPr>
          <p:cNvSpPr>
            <a:spLocks noGrp="1"/>
          </p:cNvSpPr>
          <p:nvPr>
            <p:ph type="title"/>
          </p:nvPr>
        </p:nvSpPr>
        <p:spPr/>
        <p:txBody>
          <a:bodyPr/>
          <a:lstStyle/>
          <a:p>
            <a:pPr algn="ctr"/>
            <a:r>
              <a:rPr lang="en-US" b="1"/>
              <a:t>Methods</a:t>
            </a:r>
            <a:endParaRPr lang="en-US" b="1">
              <a:cs typeface="Calibri Light"/>
            </a:endParaRPr>
          </a:p>
        </p:txBody>
      </p:sp>
      <p:sp>
        <p:nvSpPr>
          <p:cNvPr id="3" name="Content Placeholder 2">
            <a:extLst>
              <a:ext uri="{FF2B5EF4-FFF2-40B4-BE49-F238E27FC236}">
                <a16:creationId xmlns:a16="http://schemas.microsoft.com/office/drawing/2014/main" id="{638079B1-8360-5CBD-AAC6-AE05EFEE274A}"/>
              </a:ext>
            </a:extLst>
          </p:cNvPr>
          <p:cNvSpPr>
            <a:spLocks noGrp="1"/>
          </p:cNvSpPr>
          <p:nvPr>
            <p:ph idx="1"/>
          </p:nvPr>
        </p:nvSpPr>
        <p:spPr>
          <a:xfrm>
            <a:off x="1212232" y="1952970"/>
            <a:ext cx="9862168" cy="4619111"/>
          </a:xfrm>
        </p:spPr>
        <p:txBody>
          <a:bodyPr vert="horz" lIns="0" tIns="45720" rIns="0" bIns="45720" rtlCol="0" anchor="t">
            <a:noAutofit/>
          </a:bodyPr>
          <a:lstStyle/>
          <a:p>
            <a:pPr>
              <a:buFont typeface="Wingdings"/>
              <a:buChar char="v"/>
            </a:pPr>
            <a:r>
              <a:rPr lang="en-US" sz="1200" dirty="0">
                <a:latin typeface="Abadi"/>
                <a:ea typeface="+mn-lt"/>
                <a:cs typeface="+mn-lt"/>
              </a:rPr>
              <a:t>To begin, we used intake form text data as input. We already know that text data contain not only text but also noisy data such as symbols, emojis, numbers, and stop words.</a:t>
            </a:r>
          </a:p>
          <a:p>
            <a:pPr>
              <a:buFont typeface="Wingdings"/>
              <a:buChar char="v"/>
            </a:pPr>
            <a:r>
              <a:rPr lang="en-US" sz="1200" dirty="0">
                <a:latin typeface="Abadi"/>
                <a:ea typeface="+mn-lt"/>
                <a:cs typeface="+mn-lt"/>
              </a:rPr>
              <a:t> Furthermore, not all alphabets follow the same format, such as lowercase or uppercase. So, before we design any kind of model, we need to preprocess our data and remove all noise data, which is why we created a data cleaning function. It is converting all text characters into lowercase characters, removing punctuation and digits, stopping words and other common, unnecessary elements, and tokenizing all words. Tokenization requires extracting each unique word and then generating a dictionary in which each unique word is allocated an index.</a:t>
            </a:r>
          </a:p>
          <a:p>
            <a:pPr>
              <a:buFont typeface="Wingdings"/>
              <a:buChar char="v"/>
            </a:pPr>
            <a:r>
              <a:rPr lang="en-US" sz="1200" dirty="0">
                <a:latin typeface="Abadi"/>
                <a:ea typeface="+mn-lt"/>
                <a:cs typeface="+mn-lt"/>
              </a:rPr>
              <a:t> The following are the steps involved at each stage represented in given figure:</a:t>
            </a:r>
            <a:endParaRPr lang="en-US" sz="1200">
              <a:latin typeface="Abadi"/>
              <a:cs typeface="Calibri" panose="020F0502020204030204"/>
            </a:endParaRPr>
          </a:p>
          <a:p>
            <a:pPr>
              <a:lnSpc>
                <a:spcPct val="100000"/>
              </a:lnSpc>
              <a:buFont typeface="Wingdings"/>
              <a:buChar char="ü"/>
            </a:pPr>
            <a:r>
              <a:rPr lang="en-US" sz="1200" dirty="0">
                <a:latin typeface="Abadi"/>
                <a:ea typeface="+mn-lt"/>
                <a:cs typeface="+mn-lt"/>
              </a:rPr>
              <a:t>Data Extraction</a:t>
            </a:r>
          </a:p>
          <a:p>
            <a:pPr>
              <a:lnSpc>
                <a:spcPct val="100000"/>
              </a:lnSpc>
              <a:buFont typeface="Wingdings"/>
              <a:buChar char="ü"/>
            </a:pPr>
            <a:r>
              <a:rPr lang="en-US" sz="1200" dirty="0">
                <a:latin typeface="Abadi"/>
                <a:ea typeface="+mn-lt"/>
                <a:cs typeface="+mn-lt"/>
              </a:rPr>
              <a:t>Data Filtering from text data of clients</a:t>
            </a:r>
          </a:p>
          <a:p>
            <a:pPr>
              <a:lnSpc>
                <a:spcPct val="100000"/>
              </a:lnSpc>
              <a:buFont typeface="Wingdings"/>
              <a:buChar char="ü"/>
            </a:pPr>
            <a:r>
              <a:rPr lang="en-US" sz="1200" dirty="0">
                <a:latin typeface="Abadi"/>
                <a:ea typeface="+mn-lt"/>
                <a:cs typeface="+mn-lt"/>
              </a:rPr>
              <a:t>Data Cleaning:     Removal of Punctuation Mark, Removal of HTML Tags, Removal of Stop Words, Removal of URL, Extracting Sentiments of emojis</a:t>
            </a:r>
          </a:p>
          <a:p>
            <a:pPr>
              <a:buFont typeface="Wingdings"/>
              <a:buChar char="ü"/>
            </a:pPr>
            <a:r>
              <a:rPr lang="en-US" sz="1200" dirty="0">
                <a:latin typeface="Abadi"/>
                <a:ea typeface="+mn-lt"/>
                <a:cs typeface="+mn-lt"/>
              </a:rPr>
              <a:t>Sentiment Analysis</a:t>
            </a:r>
          </a:p>
          <a:p>
            <a:pPr>
              <a:buFont typeface="Wingdings"/>
              <a:buChar char="ü"/>
            </a:pPr>
            <a:r>
              <a:rPr lang="en-US" sz="1200" dirty="0">
                <a:latin typeface="Abadi"/>
                <a:ea typeface="+mn-lt"/>
                <a:cs typeface="+mn-lt"/>
              </a:rPr>
              <a:t>Word Cloud</a:t>
            </a:r>
          </a:p>
          <a:p>
            <a:pPr>
              <a:lnSpc>
                <a:spcPct val="100000"/>
              </a:lnSpc>
              <a:buFont typeface="Wingdings"/>
              <a:buChar char="ü"/>
            </a:pPr>
            <a:r>
              <a:rPr lang="en-US" sz="1200" dirty="0">
                <a:latin typeface="Abadi"/>
                <a:ea typeface="+mn-lt"/>
                <a:cs typeface="+mn-lt"/>
              </a:rPr>
              <a:t>Train/create models</a:t>
            </a:r>
          </a:p>
          <a:p>
            <a:pPr>
              <a:lnSpc>
                <a:spcPct val="100000"/>
              </a:lnSpc>
              <a:buFont typeface="Wingdings"/>
              <a:buChar char="ü"/>
            </a:pPr>
            <a:r>
              <a:rPr lang="en-US" sz="1200" dirty="0">
                <a:latin typeface="Abadi"/>
                <a:ea typeface="+mn-lt"/>
                <a:cs typeface="+mn-lt"/>
              </a:rPr>
              <a:t>Evaluate models </a:t>
            </a:r>
            <a:br>
              <a:rPr lang="en-US" sz="1200" dirty="0">
                <a:latin typeface="Abadi"/>
                <a:ea typeface="+mn-lt"/>
                <a:cs typeface="+mn-lt"/>
              </a:rPr>
            </a:br>
            <a:r>
              <a:rPr lang="en-US" sz="1200" dirty="0">
                <a:latin typeface="Abadi"/>
                <a:ea typeface="+mn-lt"/>
                <a:cs typeface="+mn-lt"/>
              </a:rPr>
              <a:t>  </a:t>
            </a:r>
            <a:endParaRPr lang="en-US" sz="1200">
              <a:latin typeface="Abadi"/>
              <a:cs typeface="Calibri" panose="020F0502020204030204"/>
            </a:endParaRPr>
          </a:p>
          <a:p>
            <a:pPr>
              <a:buFont typeface="Wingdings"/>
              <a:buChar char="Ø"/>
            </a:pPr>
            <a:endParaRPr lang="en-US" sz="1200" dirty="0">
              <a:latin typeface="Abadi"/>
              <a:cs typeface="Calibri" panose="020F0502020204030204"/>
            </a:endParaRPr>
          </a:p>
        </p:txBody>
      </p:sp>
    </p:spTree>
    <p:extLst>
      <p:ext uri="{BB962C8B-B14F-4D97-AF65-F5344CB8AC3E}">
        <p14:creationId xmlns:p14="http://schemas.microsoft.com/office/powerpoint/2010/main" val="62939149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3CB4AE1AD6ADA4AA80FAB36E261AFA1" ma:contentTypeVersion="2" ma:contentTypeDescription="Create a new document." ma:contentTypeScope="" ma:versionID="02f979582f6968582bee87dcc4430ec9">
  <xsd:schema xmlns:xsd="http://www.w3.org/2001/XMLSchema" xmlns:xs="http://www.w3.org/2001/XMLSchema" xmlns:p="http://schemas.microsoft.com/office/2006/metadata/properties" xmlns:ns2="0401ac1a-71e6-4ce1-9ef3-12f26ea9baa1" targetNamespace="http://schemas.microsoft.com/office/2006/metadata/properties" ma:root="true" ma:fieldsID="ca6758a8c4ce656460e86cb16a8be7c2" ns2:_="">
    <xsd:import namespace="0401ac1a-71e6-4ce1-9ef3-12f26ea9baa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01ac1a-71e6-4ce1-9ef3-12f26ea9ba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256DCE-CB90-45CE-8EF3-5376565407FF}">
  <ds:schemaRefs>
    <ds:schemaRef ds:uri="http://purl.org/dc/dcmitype/"/>
    <ds:schemaRef ds:uri="http://purl.org/dc/terms/"/>
    <ds:schemaRef ds:uri="0401ac1a-71e6-4ce1-9ef3-12f26ea9ba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A5435FF-FCE7-4C3B-A78A-0337F262B8A6}">
  <ds:schemaRefs>
    <ds:schemaRef ds:uri="http://schemas.microsoft.com/sharepoint/v3/contenttype/forms"/>
  </ds:schemaRefs>
</ds:datastoreItem>
</file>

<file path=customXml/itemProps3.xml><?xml version="1.0" encoding="utf-8"?>
<ds:datastoreItem xmlns:ds="http://schemas.openxmlformats.org/officeDocument/2006/customXml" ds:itemID="{7CB52CCE-DFD2-47FB-BCB2-E689EF63478F}">
  <ds:schemaRefs>
    <ds:schemaRef ds:uri="0401ac1a-71e6-4ce1-9ef3-12f26ea9baa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24</TotalTime>
  <Words>1036</Words>
  <Application>Microsoft Office PowerPoint</Application>
  <PresentationFormat>Widescreen</PresentationFormat>
  <Paragraphs>80</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Abadi</vt:lpstr>
      <vt:lpstr>Calibri</vt:lpstr>
      <vt:lpstr>Calibri (Body)</vt:lpstr>
      <vt:lpstr>Calibri Light</vt:lpstr>
      <vt:lpstr>Wingdings</vt:lpstr>
      <vt:lpstr>Retrospect</vt:lpstr>
      <vt:lpstr>Proposing Mental-Health Intervention Strategies based on Client Intake Form Data​</vt:lpstr>
      <vt:lpstr>Table of Contents</vt:lpstr>
      <vt:lpstr>Overview of the Problem</vt:lpstr>
      <vt:lpstr>PowerPoint Presentation</vt:lpstr>
      <vt:lpstr>Background/Literature Review</vt:lpstr>
      <vt:lpstr>Problem Statement</vt:lpstr>
      <vt:lpstr>Research Question/ Objective</vt:lpstr>
      <vt:lpstr>Data Source Overview</vt:lpstr>
      <vt:lpstr>Methods</vt:lpstr>
      <vt:lpstr>  Glimpse of the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References</vt:lpstr>
      <vt:lpstr>Github Repository</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Proposing mental-health intervention strategies based on client intake form data​  Group 004</dc:title>
  <dc:creator>Priyanka Ghetiya</dc:creator>
  <cp:lastModifiedBy>Parth Bhupendrabhai Sheth</cp:lastModifiedBy>
  <cp:revision>78</cp:revision>
  <dcterms:created xsi:type="dcterms:W3CDTF">2022-07-13T05:50:13Z</dcterms:created>
  <dcterms:modified xsi:type="dcterms:W3CDTF">2022-07-27T21:43:33Z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0x010100C3CB4AE1AD6ADA4AA80FAB36E261AFA1</vt:lpwstr>
  </property>
</Properties>
</file>